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9"/>
  </p:notesMasterIdLst>
  <p:sldIdLst>
    <p:sldId id="258" r:id="rId2"/>
    <p:sldId id="267" r:id="rId3"/>
    <p:sldId id="257" r:id="rId4"/>
    <p:sldId id="268" r:id="rId5"/>
    <p:sldId id="269" r:id="rId6"/>
    <p:sldId id="270" r:id="rId7"/>
    <p:sldId id="271" r:id="rId8"/>
    <p:sldId id="260" r:id="rId9"/>
    <p:sldId id="261" r:id="rId10"/>
    <p:sldId id="273" r:id="rId11"/>
    <p:sldId id="274" r:id="rId12"/>
    <p:sldId id="262" r:id="rId13"/>
    <p:sldId id="275" r:id="rId14"/>
    <p:sldId id="276" r:id="rId15"/>
    <p:sldId id="263" r:id="rId16"/>
    <p:sldId id="265" r:id="rId17"/>
    <p:sldId id="288" r:id="rId18"/>
    <p:sldId id="266" r:id="rId19"/>
    <p:sldId id="277" r:id="rId20"/>
    <p:sldId id="289" r:id="rId21"/>
    <p:sldId id="298" r:id="rId22"/>
    <p:sldId id="294" r:id="rId23"/>
    <p:sldId id="295" r:id="rId24"/>
    <p:sldId id="296" r:id="rId25"/>
    <p:sldId id="297" r:id="rId26"/>
    <p:sldId id="278" r:id="rId27"/>
    <p:sldId id="279" r:id="rId28"/>
    <p:sldId id="291" r:id="rId29"/>
    <p:sldId id="292" r:id="rId30"/>
    <p:sldId id="280" r:id="rId31"/>
    <p:sldId id="293" r:id="rId32"/>
    <p:sldId id="282" r:id="rId33"/>
    <p:sldId id="284" r:id="rId34"/>
    <p:sldId id="285" r:id="rId35"/>
    <p:sldId id="299" r:id="rId36"/>
    <p:sldId id="300"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8" autoAdjust="0"/>
    <p:restoredTop sz="82301"/>
  </p:normalViewPr>
  <p:slideViewPr>
    <p:cSldViewPr snapToGrid="0">
      <p:cViewPr varScale="1">
        <p:scale>
          <a:sx n="78" d="100"/>
          <a:sy n="78" d="100"/>
        </p:scale>
        <p:origin x="20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6/15/20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402619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223079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4826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158608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37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review from previous days </a:t>
            </a: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510140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394693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1096093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3251369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23</a:t>
            </a:fld>
            <a:endParaRPr lang="en-US"/>
          </a:p>
        </p:txBody>
      </p:sp>
    </p:spTree>
    <p:extLst>
      <p:ext uri="{BB962C8B-B14F-4D97-AF65-F5344CB8AC3E}">
        <p14:creationId xmlns:p14="http://schemas.microsoft.com/office/powerpoint/2010/main" val="3361910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24</a:t>
            </a:fld>
            <a:endParaRPr lang="en-US"/>
          </a:p>
        </p:txBody>
      </p:sp>
    </p:spTree>
    <p:extLst>
      <p:ext uri="{BB962C8B-B14F-4D97-AF65-F5344CB8AC3E}">
        <p14:creationId xmlns:p14="http://schemas.microsoft.com/office/powerpoint/2010/main" val="1460200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25</a:t>
            </a:fld>
            <a:endParaRPr lang="en-US"/>
          </a:p>
        </p:txBody>
      </p:sp>
    </p:spTree>
    <p:extLst>
      <p:ext uri="{BB962C8B-B14F-4D97-AF65-F5344CB8AC3E}">
        <p14:creationId xmlns:p14="http://schemas.microsoft.com/office/powerpoint/2010/main" val="813847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26</a:t>
            </a:fld>
            <a:endParaRPr lang="en-US"/>
          </a:p>
        </p:txBody>
      </p:sp>
    </p:spTree>
    <p:extLst>
      <p:ext uri="{BB962C8B-B14F-4D97-AF65-F5344CB8AC3E}">
        <p14:creationId xmlns:p14="http://schemas.microsoft.com/office/powerpoint/2010/main" val="775383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27</a:t>
            </a:fld>
            <a:endParaRPr lang="en-US"/>
          </a:p>
        </p:txBody>
      </p:sp>
    </p:spTree>
    <p:extLst>
      <p:ext uri="{BB962C8B-B14F-4D97-AF65-F5344CB8AC3E}">
        <p14:creationId xmlns:p14="http://schemas.microsoft.com/office/powerpoint/2010/main" val="3451285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28</a:t>
            </a:fld>
            <a:endParaRPr lang="en-US"/>
          </a:p>
        </p:txBody>
      </p:sp>
    </p:spTree>
    <p:extLst>
      <p:ext uri="{BB962C8B-B14F-4D97-AF65-F5344CB8AC3E}">
        <p14:creationId xmlns:p14="http://schemas.microsoft.com/office/powerpoint/2010/main" val="2908144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29</a:t>
            </a:fld>
            <a:endParaRPr lang="en-US"/>
          </a:p>
        </p:txBody>
      </p:sp>
    </p:spTree>
    <p:extLst>
      <p:ext uri="{BB962C8B-B14F-4D97-AF65-F5344CB8AC3E}">
        <p14:creationId xmlns:p14="http://schemas.microsoft.com/office/powerpoint/2010/main" val="240034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4098824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30</a:t>
            </a:fld>
            <a:endParaRPr lang="en-US"/>
          </a:p>
        </p:txBody>
      </p:sp>
    </p:spTree>
    <p:extLst>
      <p:ext uri="{BB962C8B-B14F-4D97-AF65-F5344CB8AC3E}">
        <p14:creationId xmlns:p14="http://schemas.microsoft.com/office/powerpoint/2010/main" val="2203814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31</a:t>
            </a:fld>
            <a:endParaRPr lang="en-US"/>
          </a:p>
        </p:txBody>
      </p:sp>
    </p:spTree>
    <p:extLst>
      <p:ext uri="{BB962C8B-B14F-4D97-AF65-F5344CB8AC3E}">
        <p14:creationId xmlns:p14="http://schemas.microsoft.com/office/powerpoint/2010/main" val="3970577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32</a:t>
            </a:fld>
            <a:endParaRPr lang="en-US"/>
          </a:p>
        </p:txBody>
      </p:sp>
    </p:spTree>
    <p:extLst>
      <p:ext uri="{BB962C8B-B14F-4D97-AF65-F5344CB8AC3E}">
        <p14:creationId xmlns:p14="http://schemas.microsoft.com/office/powerpoint/2010/main" val="556107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privileges If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33</a:t>
            </a:fld>
            <a:endParaRPr lang="en-US"/>
          </a:p>
        </p:txBody>
      </p:sp>
    </p:spTree>
    <p:extLst>
      <p:ext uri="{BB962C8B-B14F-4D97-AF65-F5344CB8AC3E}">
        <p14:creationId xmlns:p14="http://schemas.microsoft.com/office/powerpoint/2010/main" val="420548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333654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35</a:t>
            </a:fld>
            <a:endParaRPr lang="en-US"/>
          </a:p>
        </p:txBody>
      </p:sp>
    </p:spTree>
    <p:extLst>
      <p:ext uri="{BB962C8B-B14F-4D97-AF65-F5344CB8AC3E}">
        <p14:creationId xmlns:p14="http://schemas.microsoft.com/office/powerpoint/2010/main" val="2960347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100853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37</a:t>
            </a:fld>
            <a:endParaRPr lang="en-US"/>
          </a:p>
        </p:txBody>
      </p:sp>
    </p:spTree>
    <p:extLst>
      <p:ext uri="{BB962C8B-B14F-4D97-AF65-F5344CB8AC3E}">
        <p14:creationId xmlns:p14="http://schemas.microsoft.com/office/powerpoint/2010/main" val="919740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2927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69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137292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96441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832031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11.wdp"/><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9.png"/><Relationship Id="rId5" Type="http://schemas.microsoft.com/office/2007/relationships/hdphoto" Target="../media/hdphoto13.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45.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microsoft.com/office/2007/relationships/hdphoto" Target="../media/hdphoto16.wdp"/><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2.png"/><Relationship Id="rId5" Type="http://schemas.microsoft.com/office/2007/relationships/hdphoto" Target="../media/hdphoto15.wdp"/><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10828812"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Engineering Module 5</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dirty="0">
                <a:solidFill>
                  <a:schemeClr val="dk1"/>
                </a:solidFill>
                <a:latin typeface="Calibri"/>
                <a:cs typeface="Calibri"/>
                <a:sym typeface="Calibri"/>
              </a:rPr>
              <a:t>Kerry Nakayama</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Credentials</a:t>
            </a:r>
            <a:endParaRPr dirty="0"/>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2A4CCA5F-4A28-2741-8A0A-9322040507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1" b="96220" l="9827" r="88439">
                        <a14:foregroundMark x1="28324" y1="5498" x2="43353" y2="6186"/>
                        <a14:foregroundMark x1="43353" y1="6186" x2="72832" y2="4467"/>
                        <a14:foregroundMark x1="72832" y1="4467" x2="43353" y2="7904"/>
                        <a14:foregroundMark x1="43353" y1="7904" x2="28902" y2="6529"/>
                        <a14:foregroundMark x1="28902" y1="6529" x2="23699" y2="4811"/>
                        <a14:foregroundMark x1="28324" y1="92440" x2="41040" y2="95876"/>
                        <a14:foregroundMark x1="41040" y1="95876" x2="56069" y2="96220"/>
                        <a14:foregroundMark x1="56069" y1="96220" x2="69942" y2="94158"/>
                        <a14:foregroundMark x1="69942" y1="94158" x2="55491" y2="90722"/>
                        <a14:foregroundMark x1="55491" y1="90722" x2="41040" y2="90722"/>
                        <a14:foregroundMark x1="41040" y1="90722" x2="36994" y2="93127"/>
                        <a14:foregroundMark x1="26012" y1="96220" x2="55491" y2="96564"/>
                        <a14:foregroundMark x1="55491" y1="96564" x2="69364" y2="95533"/>
                        <a14:foregroundMark x1="69364" y1="95533" x2="75145" y2="96220"/>
                      </a14:backgroundRemoval>
                    </a14:imgEffect>
                  </a14:imgLayer>
                </a14:imgProps>
              </a:ext>
            </a:extLst>
          </a:blip>
          <a:stretch>
            <a:fillRect/>
          </a:stretch>
        </p:blipFill>
        <p:spPr>
          <a:xfrm>
            <a:off x="-175304" y="3681425"/>
            <a:ext cx="1166191" cy="3154354"/>
          </a:xfrm>
          <a:prstGeom prst="rect">
            <a:avLst/>
          </a:prstGeom>
        </p:spPr>
      </p:pic>
    </p:spTree>
    <p:extLst>
      <p:ext uri="{BB962C8B-B14F-4D97-AF65-F5344CB8AC3E}">
        <p14:creationId xmlns:p14="http://schemas.microsoft.com/office/powerpoint/2010/main" val="300844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3"/>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4"/>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9"/>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9"/>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598856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1814725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 Review</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8">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291513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1772740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3444496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1153376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189044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28570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304988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27</a:t>
            </a:fld>
            <a:endParaRPr lang="en-US" dirty="0"/>
          </a:p>
        </p:txBody>
      </p:sp>
    </p:spTree>
    <p:extLst>
      <p:ext uri="{BB962C8B-B14F-4D97-AF65-F5344CB8AC3E}">
        <p14:creationId xmlns:p14="http://schemas.microsoft.com/office/powerpoint/2010/main" val="86082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402901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7221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8043015" y="1120707"/>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2923214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5"/>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6"/>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7"/>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73698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3"/>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2516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1652"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2924296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83504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1581538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2029684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1">
              <a:buFont typeface="Wingdings" pitchFamily="2" charset="2"/>
              <a:buChar char="v"/>
            </a:pPr>
            <a:r>
              <a:rPr lang="en-US" b="1" dirty="0"/>
              <a:t>HLL </a:t>
            </a:r>
            <a:r>
              <a:rPr lang="en-US" sz="2000" dirty="0"/>
              <a:t>Returns an approximate distinct cardinality of the input</a:t>
            </a:r>
            <a:endParaRPr lang="en-US" dirty="0"/>
          </a:p>
          <a:p>
            <a:pPr lvl="1">
              <a:buFont typeface="Wingdings" pitchFamily="2" charset="2"/>
              <a:buChar char="v"/>
            </a:pPr>
            <a:r>
              <a:rPr lang="en-US" b="1" dirty="0"/>
              <a:t>HLL_ACCUMULATE </a:t>
            </a:r>
            <a:r>
              <a:rPr lang="en-US" sz="2000" dirty="0"/>
              <a:t>Skips the final estimation step and returns the HLL state at the end of an aggregation.</a:t>
            </a:r>
          </a:p>
          <a:p>
            <a:pPr lvl="1">
              <a:buFont typeface="Wingdings" pitchFamily="2" charset="2"/>
              <a:buChar char="v"/>
            </a:pPr>
            <a:r>
              <a:rPr lang="en-US" b="1" dirty="0"/>
              <a:t>HLL_COMBINE</a:t>
            </a:r>
            <a:r>
              <a:rPr lang="en-US" dirty="0"/>
              <a:t> </a:t>
            </a:r>
            <a:r>
              <a:rPr lang="en-US" sz="2000" dirty="0"/>
              <a:t>Combines (i.e. merges) input states into a single output state</a:t>
            </a:r>
          </a:p>
          <a:p>
            <a:pPr lvl="1">
              <a:buFont typeface="Wingdings" pitchFamily="2" charset="2"/>
              <a:buChar char="v"/>
            </a:pPr>
            <a:r>
              <a:rPr lang="en-US" b="1" dirty="0"/>
              <a:t>HLL_ESTIMATE</a:t>
            </a:r>
            <a:r>
              <a:rPr lang="en-US" dirty="0"/>
              <a:t> </a:t>
            </a:r>
            <a:r>
              <a:rPr lang="en-US" sz="2000" dirty="0"/>
              <a:t>Computes a cardinality estimate of a HLL state produced by HLL_ACCUMULATE and HLL_COMBINE</a:t>
            </a:r>
            <a:endParaRPr lang="en-US" dirty="0"/>
          </a:p>
          <a:p>
            <a:pPr lvl="1">
              <a:buFont typeface="Wingdings" pitchFamily="2" charset="2"/>
              <a:buChar char="v"/>
            </a:pPr>
            <a:r>
              <a:rPr lang="en-US" b="1" dirty="0"/>
              <a:t>HLL_EXPORT</a:t>
            </a:r>
            <a:r>
              <a:rPr lang="en-US" dirty="0"/>
              <a:t> </a:t>
            </a:r>
            <a:r>
              <a:rPr lang="en-US" sz="2000" dirty="0"/>
              <a:t>Converts HLL states from BINARY format to an OBJECT (which can then be printed and exported as JSON).</a:t>
            </a:r>
          </a:p>
          <a:p>
            <a:pPr lvl="1">
              <a:buFont typeface="Wingdings" pitchFamily="2" charset="2"/>
              <a:buChar char="v"/>
            </a:pPr>
            <a:r>
              <a:rPr lang="en-US" b="1" dirty="0"/>
              <a:t>HLL_IMPORT</a:t>
            </a:r>
            <a:r>
              <a:rPr lang="en-US" dirty="0"/>
              <a:t> </a:t>
            </a:r>
            <a:r>
              <a:rPr lang="en-US" sz="20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3277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3"/>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4"/>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11787</TotalTime>
  <Words>6779</Words>
  <Application>Microsoft Macintosh PowerPoint</Application>
  <PresentationFormat>Widescreen</PresentationFormat>
  <Paragraphs>737</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Helvetica Neue Light</vt:lpstr>
      <vt:lpstr>Wingdings</vt:lpstr>
      <vt:lpstr>DI Template</vt:lpstr>
      <vt:lpstr>PowerPoint Presentation</vt:lpstr>
      <vt:lpstr>Snowflake Data Warehouse Review</vt:lpstr>
      <vt:lpstr>Efficient data storage in Snowflake Database Storage Layer</vt:lpstr>
      <vt:lpstr>Efficient data storage in Snowflake Query Processing Layer</vt:lpstr>
      <vt:lpstr>Efficient data storage in Snowflake Cloud Services Layer</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4 </vt:lpstr>
      <vt:lpstr>Working with Temp tables and Transient tables</vt:lpstr>
      <vt:lpstr>Working with Temp tables and Transient tables</vt:lpstr>
      <vt:lpstr>Non-Materialized Views vs Materialized Views </vt:lpstr>
      <vt:lpstr>Advantages of Views</vt:lpstr>
      <vt:lpstr>Table Design Considerations</vt:lpstr>
      <vt:lpstr>Table Design Considerations continued</vt:lpstr>
      <vt:lpstr>PowerPoint Presentation</vt:lpstr>
      <vt:lpstr>PowerPoint Presentation</vt:lpstr>
      <vt:lpstr>PowerPoint Presentation</vt:lpstr>
      <vt:lpstr>PowerPoint Presentation</vt:lpstr>
      <vt:lpstr>Subqueries</vt:lpstr>
      <vt:lpstr>Subqueries – Where can they be used</vt:lpstr>
      <vt:lpstr>Common Table Expressions (CTE)s</vt:lpstr>
      <vt:lpstr>Hierarchal Data - Recursive CTE example</vt:lpstr>
      <vt:lpstr>More Advanced querying</vt:lpstr>
      <vt:lpstr>Windowing functions</vt:lpstr>
      <vt:lpstr>Estimating Approximate Values</vt:lpstr>
      <vt:lpstr>Persisted Query Results</vt:lpstr>
      <vt:lpstr>Query Profile to Analyze Queries</vt:lpstr>
      <vt:lpstr>Query Profile</vt:lpstr>
      <vt:lpstr>Query Profile</vt:lpstr>
      <vt:lpstr>Estimating with HyperLogLog (HLL)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133</cp:revision>
  <cp:lastPrinted>2020-06-03T15:24:31Z</cp:lastPrinted>
  <dcterms:created xsi:type="dcterms:W3CDTF">2020-05-21T23:33:39Z</dcterms:created>
  <dcterms:modified xsi:type="dcterms:W3CDTF">2020-06-16T21:11:34Z</dcterms:modified>
</cp:coreProperties>
</file>